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286" r:id="rId3"/>
    <p:sldId id="269" r:id="rId4"/>
    <p:sldId id="332" r:id="rId6"/>
    <p:sldId id="335" r:id="rId7"/>
    <p:sldId id="340" r:id="rId8"/>
    <p:sldId id="333" r:id="rId9"/>
    <p:sldId id="342" r:id="rId10"/>
    <p:sldId id="345" r:id="rId11"/>
    <p:sldId id="343" r:id="rId12"/>
    <p:sldId id="346" r:id="rId13"/>
    <p:sldId id="347" r:id="rId14"/>
    <p:sldId id="348" r:id="rId15"/>
    <p:sldId id="353" r:id="rId16"/>
    <p:sldId id="354" r:id="rId17"/>
    <p:sldId id="355" r:id="rId18"/>
    <p:sldId id="352" r:id="rId19"/>
    <p:sldId id="356" r:id="rId20"/>
    <p:sldId id="357" r:id="rId21"/>
    <p:sldId id="358" r:id="rId22"/>
    <p:sldId id="359" r:id="rId23"/>
    <p:sldId id="349" r:id="rId24"/>
    <p:sldId id="302" r:id="rId25"/>
  </p:sldIdLst>
  <p:sldSz cx="12192000" cy="6858000"/>
  <p:notesSz cx="10234295" cy="7103745"/>
  <p:embeddedFontLst>
    <p:embeddedFont>
      <p:font typeface="PingFang SC" panose="020B0400000000000000" charset="-122"/>
      <p:regular r:id="rId30"/>
    </p:embeddedFont>
    <p:embeddedFont>
      <p:font typeface="PingFang SC Semibold" panose="020B0400000000000000" charset="-122"/>
      <p:regular r:id="rId3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engyapeng" initials="z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6D43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1" d="100"/>
          <a:sy n="71" d="100"/>
        </p:scale>
        <p:origin x="-660" y="-96"/>
      </p:cViewPr>
      <p:guideLst>
        <p:guide orient="horz" pos="2133"/>
        <p:guide pos="38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commentAuthors" Target="commentAuthors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797066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86024" y="887968"/>
            <a:ext cx="4262247" cy="239751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23430" y="3418677"/>
            <a:ext cx="8187436" cy="2797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797066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404745"/>
          </a:xfrm>
        </p:spPr>
        <p:txBody>
          <a:bodyPr>
            <a:normAutofit/>
          </a:bodyPr>
          <a:p>
            <a:r>
              <a:rPr lang="en-US" altLang="x-none"/>
              <a:t>Sveprisutno ra</a:t>
            </a:r>
            <a:r>
              <a:rPr lang="x-none" altLang="en-US"/>
              <a:t>čunarstvo</a:t>
            </a:r>
            <a:br>
              <a:rPr lang="x-none" altLang="en-US"/>
            </a:br>
            <a:r>
              <a:rPr lang="x-none" altLang="en-US"/>
              <a:t>Projekat 1</a:t>
            </a:r>
            <a:br>
              <a:rPr lang="x-none" altLang="en-US"/>
            </a:br>
            <a:r>
              <a:rPr lang="en-US" altLang="x-none"/>
              <a:t>t</a:t>
            </a:r>
            <a:r>
              <a:rPr lang="x-none" altLang="en-US"/>
              <a:t>hin</a:t>
            </a:r>
            <a:r>
              <a:rPr lang="en-US" altLang="x-none"/>
              <a:t>-e</a:t>
            </a:r>
            <a:r>
              <a:rPr lang="x-none" altLang="en-US"/>
              <a:t>dge</a:t>
            </a:r>
            <a:r>
              <a:rPr lang="en-US" altLang="x-none"/>
              <a:t>.io</a:t>
            </a:r>
            <a:endParaRPr lang="en-US" altLang="x-non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184775"/>
            <a:ext cx="10515600" cy="992505"/>
          </a:xfrm>
        </p:spPr>
        <p:txBody>
          <a:bodyPr>
            <a:normAutofit lnSpcReduction="10000"/>
          </a:bodyPr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Dejan Randjelovi</a:t>
            </a:r>
            <a:r>
              <a:rPr lang="x-none" altLang="en-US"/>
              <a:t>ć 1543</a:t>
            </a:r>
            <a:endParaRPr lang="x-none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5875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3584575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Primeri komanda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68300" y="1555750"/>
            <a:ext cx="11067415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software_list -</a:t>
            </a:r>
            <a:r>
              <a:rPr lang="x-none" altLang="en-US" sz="1800" b="1" dirty="0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</a:rPr>
              <a:t> te</a:t>
            </a:r>
            <a:r>
              <a:rPr lang="en-US" altLang="x-none" sz="1800" b="1" dirty="0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</a:rPr>
              <a:t>/&lt;identifikator&gt;/cmd/software_list/&lt;id_komande&gt;</a:t>
            </a:r>
            <a:endParaRPr lang="en-US" altLang="x-none" sz="1800" b="1" dirty="0">
              <a:solidFill>
                <a:schemeClr val="tx1"/>
              </a:solidFill>
              <a:latin typeface="PingFang SC Semibold" panose="020B0400000000000000" charset="-122"/>
              <a:ea typeface="PingFang SC Semibold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800" dirty="0"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software</a:t>
            </a:r>
            <a:r>
              <a:rPr lang="x-none" altLang="en-US" sz="1800" dirty="0"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_</a:t>
            </a:r>
            <a:r>
              <a:rPr lang="en-US" altLang="x-none" sz="1800" dirty="0"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update</a:t>
            </a:r>
            <a:r>
              <a:rPr lang="x-none" altLang="en-US" sz="1800" dirty="0"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 -</a:t>
            </a:r>
            <a:r>
              <a:rPr lang="x-none" altLang="en-US" sz="1800" b="1" dirty="0"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  <a:sym typeface="+mn-ea"/>
              </a:rPr>
              <a:t> te</a:t>
            </a:r>
            <a:r>
              <a:rPr lang="en-US" altLang="x-none" sz="1800" b="1" dirty="0"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  <a:sym typeface="+mn-ea"/>
              </a:rPr>
              <a:t>/&lt;identifikator&gt;/cmd/software_update/&lt;id_komande&gt;</a:t>
            </a:r>
            <a:endParaRPr lang="en-US" altLang="x-none" sz="1800" b="1" dirty="0">
              <a:latin typeface="PingFang SC Semibold" panose="020B0400000000000000" charset="-122"/>
              <a:ea typeface="PingFang SC Semibold" panose="020B0400000000000000" charset="-122"/>
              <a:cs typeface="Arial" panose="020B0604020202020204" pitchFamily="34" charset="0"/>
              <a:sym typeface="+mn-ea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800" dirty="0"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config_snapshot</a:t>
            </a:r>
            <a:r>
              <a:rPr lang="x-none" altLang="en-US" sz="1800" dirty="0"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 -</a:t>
            </a:r>
            <a:r>
              <a:rPr lang="x-none" altLang="en-US" sz="1800" b="1" dirty="0"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  <a:sym typeface="+mn-ea"/>
              </a:rPr>
              <a:t> te</a:t>
            </a:r>
            <a:r>
              <a:rPr lang="en-US" altLang="x-none" sz="1800" b="1" dirty="0"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  <a:sym typeface="+mn-ea"/>
              </a:rPr>
              <a:t>/&lt;identifikator&gt;/cmd/config_snapshot/&lt;id_komande&gt;</a:t>
            </a:r>
            <a:endParaRPr lang="en-US" altLang="x-none" sz="1800" b="1" dirty="0">
              <a:latin typeface="PingFang SC Semibold" panose="020B0400000000000000" charset="-122"/>
              <a:ea typeface="PingFang SC Semibold" panose="020B0400000000000000" charset="-122"/>
              <a:cs typeface="Arial" panose="020B0604020202020204" pitchFamily="34" charset="0"/>
              <a:sym typeface="+mn-ea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800" dirty="0"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config_update</a:t>
            </a:r>
            <a:r>
              <a:rPr lang="x-none" altLang="en-US" sz="1800" dirty="0"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 -</a:t>
            </a:r>
            <a:r>
              <a:rPr lang="x-none" altLang="en-US" sz="1800" b="1" dirty="0"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  <a:sym typeface="+mn-ea"/>
              </a:rPr>
              <a:t> te</a:t>
            </a:r>
            <a:r>
              <a:rPr lang="en-US" altLang="x-none" sz="1800" b="1" dirty="0"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  <a:sym typeface="+mn-ea"/>
              </a:rPr>
              <a:t>/&lt;identifikator&gt;/cmd/config_update/&lt;id_komande&gt;</a:t>
            </a:r>
            <a:endParaRPr lang="en-US" altLang="x-none" sz="1800" b="1" dirty="0">
              <a:latin typeface="PingFang SC Semibold" panose="020B0400000000000000" charset="-122"/>
              <a:ea typeface="PingFang SC Semibold" panose="020B0400000000000000" charset="-122"/>
              <a:cs typeface="Arial" panose="020B0604020202020204" pitchFamily="34" charset="0"/>
              <a:sym typeface="+mn-ea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800" dirty="0"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restart</a:t>
            </a:r>
            <a:r>
              <a:rPr lang="x-none" altLang="en-US" sz="1800" dirty="0"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 -</a:t>
            </a:r>
            <a:r>
              <a:rPr lang="x-none" altLang="en-US" sz="1800" b="1" dirty="0"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  <a:sym typeface="+mn-ea"/>
              </a:rPr>
              <a:t> te</a:t>
            </a:r>
            <a:r>
              <a:rPr lang="en-US" altLang="x-none" sz="1800" b="1" dirty="0"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  <a:sym typeface="+mn-ea"/>
              </a:rPr>
              <a:t>/&lt;identifikator&gt;/cmd/restart/&lt;id_komande&gt;</a:t>
            </a:r>
            <a:endParaRPr lang="en-US" altLang="x-none" sz="1800" b="1" dirty="0">
              <a:latin typeface="PingFang SC Semibold" panose="020B0400000000000000" charset="-122"/>
              <a:ea typeface="PingFang SC Semibold" panose="020B0400000000000000" charset="-122"/>
              <a:cs typeface="Arial" panose="020B0604020202020204" pitchFamily="34" charset="0"/>
              <a:sym typeface="+mn-ea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800" dirty="0"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log_upload</a:t>
            </a:r>
            <a:r>
              <a:rPr lang="x-none" altLang="en-US" sz="1800" dirty="0"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 -</a:t>
            </a:r>
            <a:r>
              <a:rPr lang="x-none" altLang="en-US" sz="1800" b="1" dirty="0"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  <a:sym typeface="+mn-ea"/>
              </a:rPr>
              <a:t> te</a:t>
            </a:r>
            <a:r>
              <a:rPr lang="en-US" altLang="x-none" sz="1800" b="1" dirty="0"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  <a:sym typeface="+mn-ea"/>
              </a:rPr>
              <a:t>/&lt;identifikator&gt;/cmd/log_upload/&lt;id_komande&gt;</a:t>
            </a:r>
            <a:endParaRPr lang="en-US" altLang="x-none" sz="1800" b="1" dirty="0">
              <a:solidFill>
                <a:schemeClr val="tx1"/>
              </a:solidFill>
              <a:latin typeface="PingFang SC Semibold" panose="020B0400000000000000" charset="-122"/>
              <a:ea typeface="PingFang SC Semibold" panose="020B0400000000000000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5875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1711325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x-none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Mapper</a:t>
            </a:r>
            <a:endParaRPr lang="en-US" altLang="x-none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68300" y="1555750"/>
            <a:ext cx="11067415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Prevod poruka sa uredjaja u format specifi</a:t>
            </a:r>
            <a:r>
              <a:rPr lang="x-none" altLang="en-US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čan platformi koja se koristi</a:t>
            </a:r>
            <a:endParaRPr lang="x-none" altLang="en-US" sz="18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54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Cumulocity mapper</a:t>
            </a:r>
            <a:endParaRPr lang="x-none" altLang="en-US" sz="154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54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Azure mapper</a:t>
            </a:r>
            <a:endParaRPr lang="x-none" altLang="en-US" sz="154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79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Pokretanje se vrši putem komande tedge connect - npr. za cumulocity </a:t>
            </a:r>
            <a:r>
              <a:rPr lang="x-none" altLang="en-US" sz="1795" b="1" dirty="0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</a:rPr>
              <a:t>tedge connect c8y</a:t>
            </a:r>
            <a:endParaRPr lang="x-none" altLang="en-US" sz="1795" b="1" dirty="0">
              <a:solidFill>
                <a:schemeClr val="tx1"/>
              </a:solidFill>
              <a:latin typeface="PingFang SC Semibold" panose="020B0400000000000000" charset="-122"/>
              <a:ea typeface="PingFang SC Semibold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79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Mapper se prijavljuje na topic te</a:t>
            </a:r>
            <a:r>
              <a:rPr lang="en-US" altLang="x-none" sz="179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/+/+/+/+/m/+ sa QoS nivo 1 (at least once)</a:t>
            </a:r>
            <a:endParaRPr lang="en-US" altLang="x-none" sz="1795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79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Ukoliko je podataka nevalidan koristi te/errors za prijavu</a:t>
            </a:r>
            <a:endParaRPr lang="en-US" altLang="x-none" sz="1795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79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Ukoliko je poruka u validnom formatu vr</a:t>
            </a:r>
            <a:r>
              <a:rPr lang="x-none" altLang="en-US" sz="179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ši prevod u cloud specifičan format</a:t>
            </a:r>
            <a:endParaRPr lang="x-none" altLang="en-US" sz="1795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5875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4084955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Cumulocity mapper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68300" y="1555750"/>
            <a:ext cx="5685790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79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Topic </a:t>
            </a:r>
            <a:r>
              <a:rPr lang="x-none" altLang="en-US" sz="1795" b="1" dirty="0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</a:rPr>
              <a:t>c8</a:t>
            </a:r>
            <a:r>
              <a:rPr lang="en-US" altLang="x-none" sz="1795" b="1" dirty="0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</a:rPr>
              <a:t>/measurement/measurements/create</a:t>
            </a:r>
            <a:endParaRPr lang="en-US" altLang="x-none" sz="1795" b="1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795" b="1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tedge connect c8y</a:t>
            </a:r>
            <a:endParaRPr lang="en-US" altLang="x-none" sz="1795" b="1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795" b="1" dirty="0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</a:rPr>
              <a:t>tedge disconnect c8y</a:t>
            </a:r>
            <a:endParaRPr lang="en-US" altLang="x-none" sz="1795" b="1" dirty="0">
              <a:solidFill>
                <a:schemeClr val="tx1"/>
              </a:solidFill>
              <a:latin typeface="PingFang SC Semibold" panose="020B0400000000000000" charset="-122"/>
              <a:ea typeface="PingFang SC Semibold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795" b="1" dirty="0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</a:rPr>
              <a:t>te/device/child1//m/</a:t>
            </a:r>
            <a:endParaRPr lang="en-US" altLang="x-none" sz="1795" b="1" dirty="0">
              <a:solidFill>
                <a:schemeClr val="tx1"/>
              </a:solidFill>
              <a:latin typeface="PingFang SC Semibold" panose="020B0400000000000000" charset="-122"/>
              <a:ea typeface="PingFang SC Semibold" panose="020B0400000000000000" charset="-122"/>
              <a:cs typeface="Arial" panose="020B0604020202020204" pitchFamily="34" charset="0"/>
            </a:endParaRPr>
          </a:p>
        </p:txBody>
      </p:sp>
      <p:pic>
        <p:nvPicPr>
          <p:cNvPr id="2" name="Picture 1" descr="Screenshot 2024-06-06 at 01.41.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1250" y="4057650"/>
            <a:ext cx="1553845" cy="689610"/>
          </a:xfrm>
          <a:prstGeom prst="rect">
            <a:avLst/>
          </a:prstGeom>
        </p:spPr>
      </p:pic>
      <p:pic>
        <p:nvPicPr>
          <p:cNvPr id="3" name="Picture 2" descr="Screenshot 2024-06-06 at 01.41.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4225" y="2166620"/>
            <a:ext cx="2936875" cy="135699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6946900" y="4171950"/>
            <a:ext cx="5645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/>
              <a:t>-&gt;</a:t>
            </a:r>
            <a:endParaRPr lang="en-US" sz="2400"/>
          </a:p>
        </p:txBody>
      </p:sp>
      <p:pic>
        <p:nvPicPr>
          <p:cNvPr id="11" name="Picture 10" descr="Screenshot 2024-06-06 at 01.44.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225" y="3997960"/>
            <a:ext cx="2890520" cy="24015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5875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219202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x-none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Instalacija</a:t>
            </a:r>
            <a:endParaRPr lang="en-US" altLang="x-none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pic>
        <p:nvPicPr>
          <p:cNvPr id="7" name="Picture 6" descr="Screenshot 2024-06-04 at 23.24.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34990" y="1906270"/>
            <a:ext cx="6073775" cy="500380"/>
          </a:xfrm>
          <a:prstGeom prst="rect">
            <a:avLst/>
          </a:prstGeom>
        </p:spPr>
      </p:pic>
      <p:pic>
        <p:nvPicPr>
          <p:cNvPr id="8" name="Picture 7" descr="Screenshot 2024-06-04 at 23.24.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990" y="2715895"/>
            <a:ext cx="6073775" cy="853440"/>
          </a:xfrm>
          <a:prstGeom prst="rect">
            <a:avLst/>
          </a:prstGeom>
        </p:spPr>
      </p:pic>
      <p:pic>
        <p:nvPicPr>
          <p:cNvPr id="9" name="Picture 8" descr="Screenshot 2024-06-04 at 23.25.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990" y="3827780"/>
            <a:ext cx="6073775" cy="268668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533400" y="1899920"/>
            <a:ext cx="290131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Zahtevi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Cumulocity profil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Linux based sistem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2" name="Picture 1" descr="Screenshot 2024-06-05 at 01.27.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0" y="3569335"/>
            <a:ext cx="5245735" cy="29451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1993265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x-none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Priprema</a:t>
            </a:r>
            <a:endParaRPr lang="en-US" altLang="x-none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533400" y="1900555"/>
            <a:ext cx="4641850" cy="2122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Povezivanje tedge sa profilom:</a:t>
            </a:r>
            <a:endParaRPr lang="en-US" sz="2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Pronalaz linka ka profilu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Ucitavanje Cumulocity linka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Kreiranje sertifikata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U</a:t>
            </a:r>
            <a:r>
              <a:rPr lang="x-none" altLang="en-US"/>
              <a:t>čitavanje sertifikata</a:t>
            </a:r>
            <a:endParaRPr lang="x-none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x-none" altLang="en-US"/>
              <a:t>Uspostavljanje konekcije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15" name="Picture 14" descr="Screenshot 2024-06-05 at 01.27.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23760" y="1334770"/>
            <a:ext cx="4284345" cy="3491865"/>
          </a:xfrm>
          <a:prstGeom prst="rect">
            <a:avLst/>
          </a:prstGeom>
        </p:spPr>
      </p:pic>
      <p:pic>
        <p:nvPicPr>
          <p:cNvPr id="16" name="Picture 15" descr="Screenshot 2024-06-05 at 01.27.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305" y="4763135"/>
            <a:ext cx="5958840" cy="591185"/>
          </a:xfrm>
          <a:prstGeom prst="rect">
            <a:avLst/>
          </a:prstGeom>
        </p:spPr>
      </p:pic>
      <p:pic>
        <p:nvPicPr>
          <p:cNvPr id="17" name="Picture 16" descr="Screenshot 2024-06-05 at 01.28.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940" y="5446395"/>
            <a:ext cx="5958205" cy="452755"/>
          </a:xfrm>
          <a:prstGeom prst="rect">
            <a:avLst/>
          </a:prstGeom>
        </p:spPr>
      </p:pic>
      <p:pic>
        <p:nvPicPr>
          <p:cNvPr id="2" name="Picture 1" descr="Screenshot 2024-06-05 at 01.29.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9940" y="5991225"/>
            <a:ext cx="5958840" cy="7588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68300" y="483235"/>
            <a:ext cx="1993265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x-none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Priprema</a:t>
            </a:r>
            <a:endParaRPr lang="en-US" altLang="x-none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pic>
        <p:nvPicPr>
          <p:cNvPr id="3" name="Picture 2" descr="Screenshot 2024-06-05 at 01.30.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1505" y="300355"/>
            <a:ext cx="8428990" cy="57277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4743450" y="6205855"/>
            <a:ext cx="27051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en-US"/>
              <a:t>Uspostavljanje konekcije</a:t>
            </a:r>
            <a:endParaRPr lang="x-none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3833495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Pristup uredjajima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491490" y="1900555"/>
            <a:ext cx="358775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en-US"/>
              <a:t>Da bi se pristupilo uredjaju potrebno je odabrati All devices tab Cumulocity IoT platforme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18" name="Picture 17" descr="Screenshot 2024-06-05 at 01.32.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48225" y="1763395"/>
            <a:ext cx="6992620" cy="461454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577088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Slanje podataka sa uredjaja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641475" y="5483860"/>
            <a:ext cx="15030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en-US"/>
              <a:t>Primer slanja</a:t>
            </a:r>
            <a:endParaRPr lang="x-none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8512810" y="5545455"/>
            <a:ext cx="8089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en-US"/>
              <a:t>Prikaz</a:t>
            </a:r>
            <a:endParaRPr lang="x-none" altLang="en-US"/>
          </a:p>
        </p:txBody>
      </p:sp>
      <p:pic>
        <p:nvPicPr>
          <p:cNvPr id="10" name="Picture 9" descr="Screenshot 2024-06-06 at 01.16.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8300" y="2473960"/>
            <a:ext cx="4274185" cy="1932940"/>
          </a:xfrm>
          <a:prstGeom prst="rect">
            <a:avLst/>
          </a:prstGeom>
        </p:spPr>
      </p:pic>
      <p:pic>
        <p:nvPicPr>
          <p:cNvPr id="11" name="Picture 10" descr="Screenshot 2024-06-05 at 01.34.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670" y="1661795"/>
            <a:ext cx="5335905" cy="355727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324358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Slanje komandi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641475" y="5483860"/>
            <a:ext cx="15030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en-US"/>
              <a:t>Primer slanja</a:t>
            </a:r>
            <a:endParaRPr lang="x-none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7590155" y="5483860"/>
            <a:ext cx="8089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en-US"/>
              <a:t>Prikaz</a:t>
            </a:r>
            <a:endParaRPr lang="x-none" altLang="en-US"/>
          </a:p>
        </p:txBody>
      </p:sp>
      <p:pic>
        <p:nvPicPr>
          <p:cNvPr id="2" name="Picture 1" descr="Screenshot 2024-06-05 at 19.05.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1475" y="1628140"/>
            <a:ext cx="1503680" cy="3602355"/>
          </a:xfrm>
          <a:prstGeom prst="rect">
            <a:avLst/>
          </a:prstGeom>
        </p:spPr>
      </p:pic>
      <p:pic>
        <p:nvPicPr>
          <p:cNvPr id="11" name="Picture 10" descr="Screenshot 2024-06-05 at 19.06.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055" y="1741805"/>
            <a:ext cx="7997190" cy="367220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587629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Slanje dogadjaja sa uredjaja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pic>
        <p:nvPicPr>
          <p:cNvPr id="3" name="Picture 2" descr="Screenshot 2024-06-05 at 01.40.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775" y="2863215"/>
            <a:ext cx="4323080" cy="504825"/>
          </a:xfrm>
          <a:prstGeom prst="rect">
            <a:avLst/>
          </a:prstGeom>
        </p:spPr>
      </p:pic>
      <p:pic>
        <p:nvPicPr>
          <p:cNvPr id="6" name="Picture 5" descr="Screenshot 2024-06-05 at 01.40.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5" y="3567430"/>
            <a:ext cx="4322445" cy="387350"/>
          </a:xfrm>
          <a:prstGeom prst="rect">
            <a:avLst/>
          </a:prstGeom>
        </p:spPr>
      </p:pic>
      <p:pic>
        <p:nvPicPr>
          <p:cNvPr id="7" name="Picture 6" descr="Screenshot 2024-06-05 at 01.39.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830" y="1967230"/>
            <a:ext cx="6837680" cy="394652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641475" y="5483860"/>
            <a:ext cx="15030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en-US"/>
              <a:t>Primer slanja</a:t>
            </a:r>
            <a:endParaRPr lang="x-none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8494395" y="5545455"/>
            <a:ext cx="8089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en-US"/>
              <a:t>Prikaz</a:t>
            </a:r>
            <a:endParaRPr lang="x-none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120777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Uvod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68300" y="1468755"/>
            <a:ext cx="11205210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20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open-source development toolbox</a:t>
            </a:r>
            <a:endParaRPr lang="en-US" altLang="x-none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20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ready-to-use softverske komponente</a:t>
            </a:r>
            <a:endParaRPr lang="en-US" altLang="x-none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20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linux kompatabilan</a:t>
            </a:r>
            <a:endParaRPr lang="en-US" altLang="x-none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0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pruža osnovne gradivne blokove za</a:t>
            </a:r>
            <a:r>
              <a:rPr lang="en-US" altLang="x-none" sz="20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:</a:t>
            </a:r>
            <a:endParaRPr lang="en-US" altLang="x-none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ostvarenje konekcije sa cloud servisom</a:t>
            </a:r>
            <a:endParaRPr lang="en-US" altLang="x-none" sz="16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monitoring podataka sa uredjaja</a:t>
            </a:r>
            <a:endParaRPr lang="en-US" altLang="x-none" sz="16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konfiguraciju uredjaja</a:t>
            </a:r>
            <a:endParaRPr lang="en-US" altLang="x-none" sz="16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a</a:t>
            </a:r>
            <a:r>
              <a:rPr lang="x-none" altLang="en-US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žuriranje servisa uredjaja</a:t>
            </a:r>
            <a:endParaRPr lang="x-none" altLang="en-US" sz="16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</p:txBody>
      </p:sp>
      <p:pic>
        <p:nvPicPr>
          <p:cNvPr id="2" name="Picture 1" descr="thin-edge-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0310" y="3283585"/>
            <a:ext cx="5151120" cy="167259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8109585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Automatsko slanje metričkih podatak</a:t>
            </a:r>
            <a:r>
              <a:rPr lang="en-US" altLang="x-none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z</a:t>
            </a:r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a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899920" y="5483860"/>
            <a:ext cx="15030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en-US"/>
              <a:t>Primer slanja</a:t>
            </a:r>
            <a:endParaRPr lang="x-none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7982585" y="5483860"/>
            <a:ext cx="808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Prikaz</a:t>
            </a:r>
            <a:endParaRPr lang="x-none" altLang="en-US"/>
          </a:p>
        </p:txBody>
      </p:sp>
      <p:pic>
        <p:nvPicPr>
          <p:cNvPr id="2" name="Picture 1" descr="Screenshot 2024-06-05 at 18.37.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81880" y="1788795"/>
            <a:ext cx="7011035" cy="3695065"/>
          </a:xfrm>
          <a:prstGeom prst="rect">
            <a:avLst/>
          </a:prstGeom>
        </p:spPr>
      </p:pic>
      <p:pic>
        <p:nvPicPr>
          <p:cNvPr id="10" name="Picture 9" descr="Screenshot 2024-07-11 at 23.45.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45" y="2745740"/>
            <a:ext cx="3947795" cy="36893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825500" y="3452495"/>
            <a:ext cx="167068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en-US"/>
              <a:t>Topic c8y</a:t>
            </a:r>
            <a:r>
              <a:rPr lang="en-US" altLang="x-none"/>
              <a:t>/#</a:t>
            </a:r>
            <a:endParaRPr lang="en-US" altLang="x-non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x-none"/>
              <a:t>Disk</a:t>
            </a:r>
            <a:endParaRPr lang="en-US" altLang="x-non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x-none"/>
              <a:t>CPU</a:t>
            </a:r>
            <a:endParaRPr lang="en-US" altLang="x-non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x-none"/>
              <a:t>Memorija</a:t>
            </a:r>
            <a:endParaRPr lang="en-US" altLang="x-none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5875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2096135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x-none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Zaklju</a:t>
            </a:r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čak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68300" y="1555750"/>
            <a:ext cx="11461750" cy="510921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2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Pojednostavljen proces povezivanja edge uredjaja sa cloud-om</a:t>
            </a:r>
            <a:endParaRPr lang="x-none" altLang="en-US" sz="22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2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Široka podrška različitih komponenti</a:t>
            </a:r>
            <a:endParaRPr lang="x-none" altLang="en-US" sz="22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2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Fleksibilnost</a:t>
            </a:r>
            <a:endParaRPr lang="x-none" altLang="en-US" sz="22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2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Bezbednost</a:t>
            </a:r>
            <a:endParaRPr lang="x-none" altLang="en-US" sz="22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2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Pouzdanost i efikasnost</a:t>
            </a:r>
            <a:endParaRPr lang="x-none" altLang="en-US" sz="22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8825" y="2562225"/>
            <a:ext cx="5288280" cy="1325880"/>
          </a:xfrm>
        </p:spPr>
        <p:txBody>
          <a:bodyPr/>
          <a:p>
            <a:pPr algn="ctr"/>
            <a:r>
              <a:rPr lang="x-none" altLang="en-US"/>
              <a:t>Hvala na pažnji!</a:t>
            </a:r>
            <a:endParaRPr lang="x-none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391287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thin-edge.io setup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78790" y="1555750"/>
            <a:ext cx="11205210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0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Lokalni MQTT broker</a:t>
            </a:r>
            <a:endParaRPr lang="x-none" altLang="en-US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0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MQTT most konekcija izmedju magistrale lokalnih podataka i remote cloud tačke</a:t>
            </a:r>
            <a:endParaRPr lang="x-none" altLang="en-US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0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thin-edge.io servisi za monitoring i konfiguraciju uredjaja</a:t>
            </a:r>
            <a:endParaRPr lang="x-none" altLang="en-US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0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servisi specifično namenjeni uredjajima - interaguju sa hardverom, objavljuju i prikupljaju podatke i operacije preko MQTT protokola</a:t>
            </a:r>
            <a:endParaRPr lang="x-none" altLang="en-US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0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servisi specifično namenjeni cloud-u - mapiraju poruke razmenjene preko magistrale poruka koje su poslate sa ili ka cloud-u</a:t>
            </a:r>
            <a:endParaRPr lang="x-none" altLang="en-US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9175750" y="439674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  <p:pic>
        <p:nvPicPr>
          <p:cNvPr id="5" name="Picture 4" descr="Screenshot 2024-06-06 at 00.27.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915" y="1102995"/>
            <a:ext cx="11520170" cy="46520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651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360172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Digitalni blizanac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68300" y="1466850"/>
            <a:ext cx="11205210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Uredjaj</a:t>
            </a:r>
            <a:endParaRPr lang="x-none" altLang="en-US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Deca uredjaji</a:t>
            </a:r>
            <a:endParaRPr lang="x-none" altLang="en-US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Servis</a:t>
            </a:r>
            <a:endParaRPr lang="x-none" altLang="en-US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</p:txBody>
      </p:sp>
      <p:pic>
        <p:nvPicPr>
          <p:cNvPr id="2" name="Picture 1" descr="Screenshot 2024-06-06 at 00.56.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4245" y="1370330"/>
            <a:ext cx="5205730" cy="53987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4940935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Softverske komponente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68300" y="1555750"/>
            <a:ext cx="4443095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MQTT magistrala</a:t>
            </a:r>
            <a:endParaRPr lang="x-none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055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HTTP protokol se koristi za prenos lokalnih fajlova</a:t>
            </a:r>
            <a:endParaRPr lang="x-none" altLang="en-US" sz="2055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Agent</a:t>
            </a:r>
            <a:endParaRPr lang="x-none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Mapper</a:t>
            </a:r>
            <a:endParaRPr lang="x-none" altLang="en-US" sz="2400" b="1" dirty="0">
              <a:solidFill>
                <a:schemeClr val="tx1"/>
              </a:solidFill>
              <a:latin typeface="PingFang SC Semibold" panose="020B0400000000000000" charset="-122"/>
              <a:ea typeface="PingFang SC Semibold" panose="020B0400000000000000" charset="-122"/>
              <a:cs typeface="Arial" panose="020B0604020202020204" pitchFamily="34" charset="0"/>
            </a:endParaRPr>
          </a:p>
        </p:txBody>
      </p:sp>
      <p:pic>
        <p:nvPicPr>
          <p:cNvPr id="2" name="Picture 1" descr="Screenshot 2024-06-06 at 00.53.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9525" y="2395220"/>
            <a:ext cx="6962775" cy="36233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5875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82905" y="467995"/>
            <a:ext cx="468249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MQTT- </a:t>
            </a:r>
            <a:r>
              <a:rPr lang="en-US" altLang="x-none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formati </a:t>
            </a:r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topic</a:t>
            </a:r>
            <a:r>
              <a:rPr lang="en-US" altLang="x-none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a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68300" y="1555750"/>
            <a:ext cx="4744085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800" b="1" dirty="0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</a:rPr>
              <a:t>te</a:t>
            </a:r>
            <a:r>
              <a:rPr lang="en-US" altLang="x-none" sz="1800" b="1" dirty="0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</a:rPr>
              <a:t>/ </a:t>
            </a:r>
            <a:r>
              <a:rPr lang="en-US" altLang="x-none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- koren thin</a:t>
            </a:r>
            <a:r>
              <a:rPr lang="x-none" altLang="en-US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-edge.io topica</a:t>
            </a:r>
            <a:endParaRPr lang="x-none" altLang="en-US" sz="1800" b="1" dirty="0">
              <a:solidFill>
                <a:schemeClr val="tx1"/>
              </a:solidFill>
              <a:latin typeface="PingFang SC Semibold" panose="020B0400000000000000" charset="-122"/>
              <a:ea typeface="PingFang SC Semibold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800" b="1" dirty="0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</a:rPr>
              <a:t>te</a:t>
            </a:r>
            <a:r>
              <a:rPr lang="en-US" altLang="x-none" sz="1800" b="1" dirty="0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</a:rPr>
              <a:t>/&lt;identifikator&gt;/m/&lt;tip&gt; </a:t>
            </a:r>
            <a:r>
              <a:rPr lang="en-US" altLang="x-none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- merenja</a:t>
            </a:r>
            <a:endParaRPr lang="en-US" altLang="x-none" sz="1800" b="1" dirty="0">
              <a:solidFill>
                <a:schemeClr val="tx1"/>
              </a:solidFill>
              <a:latin typeface="PingFang SC Semibold" panose="020B0400000000000000" charset="-122"/>
              <a:ea typeface="PingFang SC Semibold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800" b="1" dirty="0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</a:rPr>
              <a:t>te/&lt;identifikator&gt;/e/&lt;tip&gt; </a:t>
            </a:r>
            <a:r>
              <a:rPr lang="en-US" altLang="x-none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- dogadjaji</a:t>
            </a:r>
            <a:endParaRPr lang="en-US" altLang="x-none" sz="1800" b="1" dirty="0">
              <a:solidFill>
                <a:schemeClr val="tx1"/>
              </a:solidFill>
              <a:latin typeface="PingFang SC Semibold" panose="020B0400000000000000" charset="-122"/>
              <a:ea typeface="PingFang SC Semibold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800" b="1" dirty="0"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  <a:sym typeface="+mn-ea"/>
              </a:rPr>
              <a:t>te/&lt;identifikator&gt;/</a:t>
            </a:r>
            <a:r>
              <a:rPr lang="x-none" altLang="en-US" sz="1800" b="1" dirty="0"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  <a:sym typeface="+mn-ea"/>
              </a:rPr>
              <a:t>a</a:t>
            </a:r>
            <a:r>
              <a:rPr lang="en-US" altLang="x-none" sz="1800" b="1" dirty="0"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  <a:sym typeface="+mn-ea"/>
              </a:rPr>
              <a:t>/&lt;tip&gt; </a:t>
            </a:r>
            <a:r>
              <a:rPr lang="en-US" altLang="x-none" sz="1800" dirty="0"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- alarmi</a:t>
            </a:r>
            <a:endParaRPr lang="en-US" altLang="x-none" sz="1800" b="1" dirty="0">
              <a:latin typeface="PingFang SC Semibold" panose="020B0400000000000000" charset="-122"/>
              <a:ea typeface="PingFang SC Semibold" panose="020B0400000000000000" charset="-122"/>
              <a:cs typeface="Arial" panose="020B0604020202020204" pitchFamily="34" charset="0"/>
              <a:sym typeface="+mn-ea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800" b="1" dirty="0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</a:rPr>
              <a:t>te/errors </a:t>
            </a:r>
            <a:r>
              <a:rPr lang="en-US" altLang="x-none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- gre</a:t>
            </a:r>
            <a:r>
              <a:rPr lang="x-none" altLang="en-US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ške</a:t>
            </a:r>
            <a:endParaRPr lang="x-none" altLang="en-US" sz="1800" b="1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</p:txBody>
      </p:sp>
      <p:pic>
        <p:nvPicPr>
          <p:cNvPr id="2" name="Picture 1" descr="Screenshot 2024-06-06 at 01.14.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14435" y="2113280"/>
            <a:ext cx="3237865" cy="527050"/>
          </a:xfrm>
          <a:prstGeom prst="rect">
            <a:avLst/>
          </a:prstGeom>
        </p:spPr>
      </p:pic>
      <p:pic>
        <p:nvPicPr>
          <p:cNvPr id="3" name="Picture 2" descr="Screenshot 2024-06-06 at 01.15.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435" y="2734945"/>
            <a:ext cx="3237230" cy="1149350"/>
          </a:xfrm>
          <a:prstGeom prst="rect">
            <a:avLst/>
          </a:prstGeom>
        </p:spPr>
      </p:pic>
      <p:pic>
        <p:nvPicPr>
          <p:cNvPr id="7" name="Picture 6" descr="Screenshot 2024-06-06 at 01.15.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535" y="2734945"/>
            <a:ext cx="3229610" cy="2151380"/>
          </a:xfrm>
          <a:prstGeom prst="rect">
            <a:avLst/>
          </a:prstGeom>
        </p:spPr>
      </p:pic>
      <p:pic>
        <p:nvPicPr>
          <p:cNvPr id="9" name="Picture 8" descr="Screenshot 2024-06-06 at 01.16.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4435" y="3978910"/>
            <a:ext cx="3229610" cy="151447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6367145" y="5682615"/>
            <a:ext cx="134302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en-US" sz="1200"/>
              <a:t>Nevalidan format</a:t>
            </a:r>
            <a:endParaRPr lang="x-none" altLang="en-US" sz="1200"/>
          </a:p>
        </p:txBody>
      </p:sp>
      <p:sp>
        <p:nvSpPr>
          <p:cNvPr id="12" name="Text Box 11"/>
          <p:cNvSpPr txBox="1"/>
          <p:nvPr/>
        </p:nvSpPr>
        <p:spPr>
          <a:xfrm>
            <a:off x="9761855" y="5682615"/>
            <a:ext cx="11684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en-US" sz="1200"/>
              <a:t>Validan format</a:t>
            </a:r>
            <a:endParaRPr lang="x-none" altLang="en-US"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5875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693293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MQTT format - alarmi i dogadjaji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1793875" y="2147570"/>
            <a:ext cx="275399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x-none" altLang="en-US"/>
              <a:t>Polja dogadjaj poruke:</a:t>
            </a:r>
            <a:endParaRPr lang="x-none" altLang="en-US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x-none" altLang="en-US">
                <a:sym typeface="+mn-ea"/>
              </a:rPr>
              <a:t>time</a:t>
            </a:r>
            <a:endParaRPr lang="x-none" altLang="en-US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x-none" altLang="en-US"/>
              <a:t>text</a:t>
            </a:r>
            <a:endParaRPr lang="x-none" altLang="en-US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x-none" altLang="en-US"/>
              <a:t>event_type</a:t>
            </a:r>
            <a:endParaRPr lang="x-none" altLang="en-US"/>
          </a:p>
        </p:txBody>
      </p:sp>
      <p:sp>
        <p:nvSpPr>
          <p:cNvPr id="14" name="Text Box 13"/>
          <p:cNvSpPr txBox="1"/>
          <p:nvPr/>
        </p:nvSpPr>
        <p:spPr>
          <a:xfrm>
            <a:off x="8065135" y="2147570"/>
            <a:ext cx="244094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x-none" altLang="en-US">
                <a:sym typeface="+mn-ea"/>
              </a:rPr>
              <a:t>Polja alarm poruke:</a:t>
            </a:r>
            <a:endParaRPr lang="x-none" altLang="en-US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x-none" altLang="en-US">
                <a:sym typeface="+mn-ea"/>
              </a:rPr>
              <a:t>alarm_type</a:t>
            </a:r>
            <a:endParaRPr lang="x-none" altLang="en-US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x-none" altLang="en-US">
                <a:sym typeface="+mn-ea"/>
              </a:rPr>
              <a:t>severity</a:t>
            </a:r>
            <a:endParaRPr lang="x-none" altLang="en-US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x-none" altLang="en-US">
                <a:sym typeface="+mn-ea"/>
              </a:rPr>
              <a:t>text</a:t>
            </a:r>
            <a:endParaRPr lang="x-none" altLang="en-US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x-none" altLang="en-US">
                <a:sym typeface="+mn-ea"/>
              </a:rPr>
              <a:t>timestamp</a:t>
            </a:r>
            <a:endParaRPr lang="x-none" altLang="en-US"/>
          </a:p>
          <a:p>
            <a:endParaRPr lang="en-US"/>
          </a:p>
        </p:txBody>
      </p:sp>
      <p:pic>
        <p:nvPicPr>
          <p:cNvPr id="15" name="Picture 14" descr="Screenshot 2024-06-06 at 01.23.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4002405"/>
            <a:ext cx="4361180" cy="2188845"/>
          </a:xfrm>
          <a:prstGeom prst="rect">
            <a:avLst/>
          </a:prstGeom>
        </p:spPr>
      </p:pic>
      <p:pic>
        <p:nvPicPr>
          <p:cNvPr id="16" name="Picture 15" descr="Screenshot 2024-06-06 at 01.24.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025" y="4002405"/>
            <a:ext cx="5055235" cy="21888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5875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135890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Agent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68300" y="1555750"/>
            <a:ext cx="11067415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Osluškivanje zahteva za operacije koje su objavljene na MQTT magistrali</a:t>
            </a:r>
            <a:endParaRPr lang="x-none" altLang="en-US" sz="18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Delegiranje operacija operativnom sistemu ili komponentama</a:t>
            </a:r>
            <a:endParaRPr lang="x-none" altLang="en-US" sz="18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Slanje trenutnog stanja obrade zahteva</a:t>
            </a:r>
            <a:endParaRPr lang="x-none" altLang="en-US" sz="18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Koriste se specifični operaciono orijentisani topici</a:t>
            </a:r>
            <a:endParaRPr lang="x-none" altLang="en-US" sz="18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</p:txBody>
      </p:sp>
      <p:pic>
        <p:nvPicPr>
          <p:cNvPr id="11" name="Picture 10" descr="Screenshot 2024-06-06 at 01.33.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9885" y="4679315"/>
            <a:ext cx="9194800" cy="1765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3067</Words>
  <Application>WPS Presentation</Application>
  <PresentationFormat>自定义</PresentationFormat>
  <Paragraphs>162</Paragraphs>
  <Slides>22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7" baseType="lpstr">
      <vt:lpstr>Arial</vt:lpstr>
      <vt:lpstr>SimSun</vt:lpstr>
      <vt:lpstr>Wingdings</vt:lpstr>
      <vt:lpstr>PingFang SC</vt:lpstr>
      <vt:lpstr>PingFang SC Semibold</vt:lpstr>
      <vt:lpstr>Calibri Light</vt:lpstr>
      <vt:lpstr>Helvetica Neue</vt:lpstr>
      <vt:lpstr>Calibri</vt:lpstr>
      <vt:lpstr>Microsoft YaHei</vt:lpstr>
      <vt:lpstr>汉仪旗黑</vt:lpstr>
      <vt:lpstr>Arial Unicode MS</vt:lpstr>
      <vt:lpstr>宋体-简</vt:lpstr>
      <vt:lpstr>SimSun</vt:lpstr>
      <vt:lpstr>SimSun</vt:lpstr>
      <vt:lpstr>Office 主题</vt:lpstr>
      <vt:lpstr>Sveprisutno računarstvo Projekat 1 thin-edge.io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Hvala na pažnji!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zhengyapeng</dc:creator>
  <cp:lastModifiedBy>deki</cp:lastModifiedBy>
  <cp:revision>275</cp:revision>
  <dcterms:created xsi:type="dcterms:W3CDTF">2024-07-11T21:49:18Z</dcterms:created>
  <dcterms:modified xsi:type="dcterms:W3CDTF">2024-07-11T21:49:18Z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1033-5.7.3.8096</vt:lpwstr>
  </property>
</Properties>
</file>